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3" r:id="rId4"/>
    <p:sldId id="294" r:id="rId5"/>
    <p:sldId id="295" r:id="rId6"/>
    <p:sldId id="296" r:id="rId7"/>
    <p:sldId id="299" r:id="rId8"/>
    <p:sldId id="278" r:id="rId9"/>
    <p:sldId id="287" r:id="rId10"/>
    <p:sldId id="298" r:id="rId11"/>
    <p:sldId id="297" r:id="rId12"/>
    <p:sldId id="293" r:id="rId1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AFFB"/>
    <a:srgbClr val="D2D0FF"/>
    <a:srgbClr val="C6E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6957" autoAdjust="0"/>
  </p:normalViewPr>
  <p:slideViewPr>
    <p:cSldViewPr snapToGrid="0" snapToObjects="1">
      <p:cViewPr varScale="1">
        <p:scale>
          <a:sx n="99" d="100"/>
          <a:sy n="99" d="100"/>
        </p:scale>
        <p:origin x="9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61EA3-CA85-4CF8-A0C9-FE14FA29FD8D}" type="datetimeFigureOut">
              <a:rPr lang="tr-TR" smtClean="0"/>
              <a:t>5.08.2022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C1287-7124-4DF8-B613-0220DA33BF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5800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C1287-7124-4DF8-B613-0220DA33BF81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2038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C1287-7124-4DF8-B613-0220DA33BF81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5322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BEB6C-1411-A149-A0EC-B14D929EA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592BC0-552E-8A4F-80CA-4C78F7580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69AD3-2660-1648-A873-9FC78511F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8/5/2022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56ACE-CED1-2246-908D-ABE724B2D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F59D9-82B3-1B42-8CB3-30B4C3BF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9615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B6761-7872-C44C-930B-C16FAAE0E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77692E-2DE0-9E46-B5C9-51683C0A4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AD8D3-87F7-0044-BC67-AC9C295F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8/5/2022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55C22-D284-CB4C-BCB0-D046CD4A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24B2A-B490-6E44-8B1A-D561D6E7A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77346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51731E-EB23-7641-8DEC-665F9DADD8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576D1-4616-6B44-BC14-08DE0DE05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1419D-9AF8-4143-B889-0F58DD9D1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8/5/2022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407DC-D41C-B442-BE9D-08E011A1A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EA4B2-C36D-854A-9811-44889687E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22398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108DB-30E7-6D40-9393-B0A4920F0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C090B-D058-9E46-A081-FA6478430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EB3F2-410E-F24C-845F-D65BEB971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8/5/2022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1D7EB-8F55-E545-9320-4A30C8D6D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1A7D2-B472-E649-93B6-7395572AF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7986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AF9F0-8A28-AB4C-8C4F-BC3FA4F6D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10383-C8F1-9D44-9F7F-72FFAFAD7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664A2-CA03-4E4C-AD44-B593210EA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8/5/2022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BBD0D-398A-4245-9890-4BF2292E6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00182-B7A0-5640-8F48-EA31AE1C0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7982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8B82F-89C1-B745-92BC-13B261C21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14845-1220-8249-81E3-C857DC54F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D1C4B0-D7F3-2B45-AB8D-FB6583357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57E44-1ED7-B746-B09A-4E8E2BD1D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8/5/2022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1B49D1-A92D-2F42-8513-5317FF4B5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390BAB-A733-5947-933F-748214A8A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9775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14FFC-8ADB-B548-A6AA-D786A3820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B2B86-714E-9449-A21B-C1E7ADECA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4A9F27-65D3-B44D-ADFC-9194EC7CE8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E9A275-5820-7C4C-B9F5-A1B5F34392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B98B24-4375-0D4A-8CE5-04F577FBA5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7B4FAD-E363-4046-A917-ACA654DF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8/5/2022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26ABA5-0ED8-AE44-A122-ED6C8AAF6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22A5CB-D5DB-9849-86E1-46FEC970F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4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06D3E-1CD4-DF4D-8333-317C49119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DF528E-2ECC-D742-8D57-824E7889B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8/5/2022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E60F1-75F7-A845-BFDE-F3F908D23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368157-B90C-0043-9AA0-4ACCB9FA7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4214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3B0890-F76A-D144-8FA8-7DAEBF737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8/5/2022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763531-4F69-0844-B63C-1B28BF8F0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02028-A0BF-B446-B736-2DBF95E06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1746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23B47-4085-9649-9B2C-7181847E3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87035-BEC5-8144-A728-9DF2ACFF2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20F05F-A384-FF4C-BBFA-76B8D1793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0078DB-5A01-7A4B-82A5-D2B9D56C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8/5/2022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D09C7-66C5-8441-B4C9-182C851DF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E78E5-586B-9D45-954B-19A6CC05C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3651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0AA8B-915C-774B-8CCF-BA56D3530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6C36D1-210A-BB4C-A58D-56939621D1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A952FD-3EDE-E74B-A643-4191E6367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60DD4-617A-9340-AE1F-39420B68C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8/5/2022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7537B-6C3E-C04D-948E-7CD037ACA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12B16-9584-0841-AD28-D3AC0EC9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48782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B5D727-9100-3F40-AABD-9EAB22C5E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FD711-D792-784D-ABCB-D6B7A3A53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E94D1-04D9-5E4C-939E-F6F2C3B698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285B2-4808-3A4D-BB68-A2E73C370163}" type="datetimeFigureOut">
              <a:rPr lang="x-none" smtClean="0"/>
              <a:t>8/5/2022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2AEAC-5AAF-2647-83B8-CFA6462DC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33859-E1E1-1345-A40A-0D1D639C3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60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FDD24F1-2016-7845-B5E4-B7E3D1176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480226" y="2615689"/>
            <a:ext cx="7452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1"/>
                </a:solidFill>
              </a:rPr>
              <a:t>TÜRKİYE SAĞLIK SİSTEMİ VE SAĞLIK KURUMLARI</a:t>
            </a:r>
            <a:endParaRPr lang="tr-TR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075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40381" y="2315013"/>
            <a:ext cx="325946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solidFill>
                  <a:schemeClr val="bg1"/>
                </a:solidFill>
              </a:rPr>
              <a:t>Toplum Ruh Sağlığı Merkezleri (TRSM)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391221" y="1824125"/>
            <a:ext cx="6874652" cy="380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95000"/>
              </a:lnSpc>
              <a:spcBef>
                <a:spcPts val="1600"/>
              </a:spcBef>
              <a:buSzPts val="688"/>
              <a:buNone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Toplum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Ruh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Sağlığı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Merkezleri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kronik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psikiyatrik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hastaların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tıbbi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tedavi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aldığı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ve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zamanlarını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iyilik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halini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destekleyici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faaliyetlerle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geçirdiği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gündüz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hastaneleri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görevi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görürler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indent="0">
              <a:lnSpc>
                <a:spcPct val="95000"/>
              </a:lnSpc>
              <a:spcBef>
                <a:spcPts val="1600"/>
              </a:spcBef>
              <a:buSzPts val="688"/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SIHHAT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Projesi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kapsamında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, 10 (İstanbul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Sultanbeyli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, İstanbul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Sultangazi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, İzmir,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Şanlıurfa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, Gaziantep,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Mardin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, Kilis,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Hatay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, Adana, Bursa) 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Toplum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Ruh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Sağlığı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Merkezi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kurulmuştur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. Bu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merkezlerde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ileri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ruhsal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rahatsızlığı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olan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göçmenler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merkezde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görevli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HYP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ile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dil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engeli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olmaksınızın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hizmet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alabilirler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40812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40381" y="2315013"/>
            <a:ext cx="325946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solidFill>
                  <a:schemeClr val="bg1"/>
                </a:solidFill>
              </a:rPr>
              <a:t>Üniversite ve Özel Hastaneye Erişim?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391221" y="2315013"/>
            <a:ext cx="6874652" cy="219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95000"/>
              </a:lnSpc>
              <a:spcBef>
                <a:spcPts val="1600"/>
              </a:spcBef>
              <a:buSzPts val="688"/>
              <a:buNone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Üniversite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hastaneleri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için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ise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devlet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hastanesi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ya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da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şehir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hastanesinden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sevk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formu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alarak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ulaşılmalıdır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sevk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formu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süresi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şehir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içi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hastanelerde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3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gün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şehir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dışı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hastanelerde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5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gün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geçerlidir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. 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Bu süre içerisinde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SEVK EDİLEN HASTANEYE MUTLAKA BAŞVURU YAPILMALIDIR.</a:t>
            </a:r>
          </a:p>
        </p:txBody>
      </p:sp>
    </p:spTree>
    <p:extLst>
      <p:ext uri="{BB962C8B-B14F-4D97-AF65-F5344CB8AC3E}">
        <p14:creationId xmlns:p14="http://schemas.microsoft.com/office/powerpoint/2010/main" val="1416767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177047" y="2354094"/>
            <a:ext cx="982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LOREM İPSUM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85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9164DF-517C-2446-8A66-0CB021108589}"/>
              </a:ext>
            </a:extLst>
          </p:cNvPr>
          <p:cNvSpPr txBox="1"/>
          <p:nvPr/>
        </p:nvSpPr>
        <p:spPr>
          <a:xfrm>
            <a:off x="1480457" y="2544724"/>
            <a:ext cx="952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FF555-F69C-E041-9921-890A466785C6}"/>
              </a:ext>
            </a:extLst>
          </p:cNvPr>
          <p:cNvSpPr/>
          <p:nvPr/>
        </p:nvSpPr>
        <p:spPr>
          <a:xfrm>
            <a:off x="2515416" y="2775556"/>
            <a:ext cx="7451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4000" dirty="0">
                <a:solidFill>
                  <a:schemeClr val="accent1">
                    <a:lumMod val="50000"/>
                  </a:schemeClr>
                </a:solidFill>
              </a:rPr>
              <a:t>Ö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nlemek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tedavi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etmekten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iyidi</a:t>
            </a:r>
            <a:r>
              <a:rPr lang="tr-TR" sz="4000">
                <a:solidFill>
                  <a:schemeClr val="accent1">
                    <a:lumMod val="50000"/>
                  </a:schemeClr>
                </a:solidFill>
              </a:rPr>
              <a:t>r!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40381" y="2315013"/>
            <a:ext cx="297666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solidFill>
                  <a:schemeClr val="bg1"/>
                </a:solidFill>
              </a:rPr>
              <a:t>Sağlık Hizmeti Veren Kurumlar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702453" y="2315013"/>
            <a:ext cx="68746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3000" dirty="0">
                <a:solidFill>
                  <a:schemeClr val="accent1">
                    <a:lumMod val="50000"/>
                  </a:schemeClr>
                </a:solidFill>
              </a:rPr>
              <a:t>Aile Sağlığı Merkezleri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3000" b="1" dirty="0">
                <a:solidFill>
                  <a:schemeClr val="accent1">
                    <a:lumMod val="50000"/>
                  </a:schemeClr>
                </a:solidFill>
              </a:rPr>
              <a:t>Göçmen Sağlığı Merkezleri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3000" dirty="0">
                <a:solidFill>
                  <a:schemeClr val="accent1">
                    <a:lumMod val="50000"/>
                  </a:schemeClr>
                </a:solidFill>
              </a:rPr>
              <a:t>Devlet Hastaneleri(Şehir Hastaneleri Ve Diğer Devlet Hastaneleri)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3000" dirty="0">
                <a:solidFill>
                  <a:schemeClr val="accent1">
                    <a:lumMod val="50000"/>
                  </a:schemeClr>
                </a:solidFill>
              </a:rPr>
              <a:t>Üniversite Hastaneleri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3000" dirty="0">
                <a:solidFill>
                  <a:schemeClr val="accent1">
                    <a:lumMod val="50000"/>
                  </a:schemeClr>
                </a:solidFill>
              </a:rPr>
              <a:t>Özel Hastaneler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3000" dirty="0">
                <a:solidFill>
                  <a:schemeClr val="accent1">
                    <a:lumMod val="50000"/>
                  </a:schemeClr>
                </a:solidFill>
              </a:rPr>
              <a:t>Özel Klinikler</a:t>
            </a:r>
          </a:p>
        </p:txBody>
      </p:sp>
    </p:spTree>
    <p:extLst>
      <p:ext uri="{BB962C8B-B14F-4D97-AF65-F5344CB8AC3E}">
        <p14:creationId xmlns:p14="http://schemas.microsoft.com/office/powerpoint/2010/main" val="194067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587829" y="2151727"/>
            <a:ext cx="32338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Göçmen Sağlığı Merkezinde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409552" y="2249698"/>
            <a:ext cx="71619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Göçmen Sağlığı Merkezlerinde: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Birinci Basamak Teşhis Ve Tedavi Hizmetleri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Bağışıklama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Üreme Sağlığı Hizmetleri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Gebe/Lohusa İzlem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Bebek İzlem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Basit Görüntüleme(USG, Röntgen)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000" dirty="0" err="1">
                <a:solidFill>
                  <a:schemeClr val="accent1">
                    <a:lumMod val="50000"/>
                  </a:schemeClr>
                </a:solidFill>
              </a:rPr>
              <a:t>Psiko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-Sosyal Destek Hizmetleri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Sağlık Okuryazarlığı Çalışmaları uzman ekipler ile sunulmaktadır.</a:t>
            </a:r>
          </a:p>
        </p:txBody>
      </p:sp>
    </p:spTree>
    <p:extLst>
      <p:ext uri="{BB962C8B-B14F-4D97-AF65-F5344CB8AC3E}">
        <p14:creationId xmlns:p14="http://schemas.microsoft.com/office/powerpoint/2010/main" val="1475379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587829" y="2151727"/>
            <a:ext cx="32338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Birinci Basamak Sağlık Kuruluşları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284423" y="2442651"/>
            <a:ext cx="71619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Birinci basamak sağlık hizmeti veren aile sağlığı merkezleri ve göçmen sağlığı merkezlerine kendinizi rahatsız hissettiğiniz gün içerisinde 08:30-16:00 saatleri arasında bizzat giderek başvuruda bulunabilirsiniz.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E8F193-0CFA-439B-BF94-45476C3E8EC0}"/>
              </a:ext>
            </a:extLst>
          </p:cNvPr>
          <p:cNvSpPr txBox="1"/>
          <p:nvPr/>
        </p:nvSpPr>
        <p:spPr>
          <a:xfrm>
            <a:off x="4284423" y="4155467"/>
            <a:ext cx="57162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Türkiye’de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30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ilde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188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Göçmen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Sağlığı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Merkezi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faaliyetlerini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sürdürmekte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51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tanesi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Güçlendirilmiş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Göçmen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Sağlığı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Merkezi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10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Toplum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Ruh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Sağlığı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Merkezi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191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587829" y="2151727"/>
            <a:ext cx="32338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</a:rPr>
              <a:t>Ruh Sağlığı ve </a:t>
            </a:r>
            <a:r>
              <a:rPr lang="tr-TR" sz="3600" b="1" dirty="0" err="1">
                <a:solidFill>
                  <a:schemeClr val="bg1"/>
                </a:solidFill>
              </a:rPr>
              <a:t>Psiko</a:t>
            </a:r>
            <a:r>
              <a:rPr lang="tr-TR" sz="3600" b="1" dirty="0">
                <a:solidFill>
                  <a:schemeClr val="bg1"/>
                </a:solidFill>
              </a:rPr>
              <a:t>-Sosyal Destek Hizmetlerinin Sağlanması</a:t>
            </a:r>
          </a:p>
          <a:p>
            <a:endParaRPr lang="tr-TR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409552" y="2249698"/>
            <a:ext cx="71619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Göçmen Sağlığı Merkezlerinde; </a:t>
            </a: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</a:rPr>
              <a:t>psikolog, sosyal çalışmacılar </a:t>
            </a:r>
            <a:r>
              <a:rPr lang="tr-TR" sz="2400" b="1" dirty="0" err="1">
                <a:solidFill>
                  <a:schemeClr val="accent1">
                    <a:lumMod val="50000"/>
                  </a:schemeClr>
                </a:solidFill>
              </a:rPr>
              <a:t>psikososyal</a:t>
            </a: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</a:rPr>
              <a:t> destek hizmeti sunmaktadır. Ruhsal bir sorun </a:t>
            </a:r>
            <a:r>
              <a:rPr lang="tr-TR" sz="2400" b="1" dirty="0" err="1">
                <a:solidFill>
                  <a:schemeClr val="accent1">
                    <a:lumMod val="50000"/>
                  </a:schemeClr>
                </a:solidFill>
              </a:rPr>
              <a:t>yaşadığınzda</a:t>
            </a: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</a:rPr>
              <a:t> uzman ekibimizden destek alabilirsiniz.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Psikolojik ve sosyal hizmet danışmanlığı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Sağlık Okuryazarlığı Eğitimleri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Bireysel ve grup çalışmaları uzman psikolog ve sosyal çalışmacılar tarafından verilmektedir.</a:t>
            </a:r>
          </a:p>
        </p:txBody>
      </p:sp>
    </p:spTree>
    <p:extLst>
      <p:ext uri="{BB962C8B-B14F-4D97-AF65-F5344CB8AC3E}">
        <p14:creationId xmlns:p14="http://schemas.microsoft.com/office/powerpoint/2010/main" val="1114051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40381" y="2315013"/>
            <a:ext cx="32594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solidFill>
                  <a:schemeClr val="bg1"/>
                </a:solidFill>
              </a:rPr>
              <a:t>Sağlık Okuryazarlığı Eğitimleri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458598" y="2315013"/>
            <a:ext cx="6874652" cy="308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Göçmenlerde sağlık arama davranışının geliştirilmesi amacıyla, göçmen sağlığı merkezlerinde ve uygun olan yerlerde(okul, halk eğitim merkezi, mahalle) sağlık okuryazarlığı eğitimleri verilmektedir. 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Bu eğitimler alanında uzman psikolog, sosyal çalışmacı, hekim ve hemşireler tarafından gerçekleştirilir.</a:t>
            </a:r>
          </a:p>
        </p:txBody>
      </p:sp>
    </p:spTree>
    <p:extLst>
      <p:ext uri="{BB962C8B-B14F-4D97-AF65-F5344CB8AC3E}">
        <p14:creationId xmlns:p14="http://schemas.microsoft.com/office/powerpoint/2010/main" val="2334588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40381" y="2315013"/>
            <a:ext cx="32594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solidFill>
                  <a:schemeClr val="bg1"/>
                </a:solidFill>
              </a:rPr>
              <a:t>Sağlık Okuryazarlığı Eğitimleri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391221" y="1824125"/>
            <a:ext cx="6874652" cy="3865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95000"/>
              </a:lnSpc>
              <a:spcBef>
                <a:spcPts val="1600"/>
              </a:spcBef>
              <a:buSzPts val="688"/>
              <a:buNone/>
            </a:pP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Hijyen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beslenme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fiziksel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aktivite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ve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göçmenlere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sunulan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sağlık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hizmetleri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(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Çocuklar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için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el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hijyeni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sağlıklı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beslenme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ve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fiziksel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aktivite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…)</a:t>
            </a:r>
            <a:endParaRPr lang="tr-TR" dirty="0">
              <a:solidFill>
                <a:schemeClr val="accent1">
                  <a:lumMod val="50000"/>
                </a:schemeClr>
              </a:solidFill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95000"/>
              </a:lnSpc>
              <a:spcBef>
                <a:spcPts val="1600"/>
              </a:spcBef>
              <a:buSzPts val="688"/>
              <a:buNone/>
            </a:pP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Bulaşıcı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ve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bulaşıcı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olmayan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hastalıklar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(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Cinsel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yolla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bulaşan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hastalıklar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Su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ve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besinlerle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bulaşan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hastalıklar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Kanser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ve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korunma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bağışıklama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hipertansiyon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, 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tüberküloz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şark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çıbanı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…)</a:t>
            </a:r>
          </a:p>
          <a:p>
            <a:pPr marL="0" indent="0">
              <a:lnSpc>
                <a:spcPct val="95000"/>
              </a:lnSpc>
              <a:spcBef>
                <a:spcPts val="1600"/>
              </a:spcBef>
              <a:buSzPts val="688"/>
              <a:buNone/>
            </a:pP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Bağımlılık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ve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ruh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sağlığı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(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Tütün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ve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diğer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bağımlılık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yapan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maddeler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yetişkin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ruh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sağlığı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Kadına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yönelik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aile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içi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şiddetle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mücadele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çocukluk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çağı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ruhsal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ve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davranışsal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bozukluklar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ve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Davranışsal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bozukluklar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…)</a:t>
            </a:r>
          </a:p>
          <a:p>
            <a:pPr marL="0" indent="0">
              <a:lnSpc>
                <a:spcPct val="95000"/>
              </a:lnSpc>
              <a:spcBef>
                <a:spcPts val="1600"/>
              </a:spcBef>
              <a:buSzPts val="688"/>
              <a:buNone/>
            </a:pP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Üreme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sağlığı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ve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ailenin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desteklenmesi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(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Adölesan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gebelik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üreme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sağlığı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doğum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öncesi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bakım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çocuk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çağı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kazaları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bebek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ve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küçük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çocuk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beslenmesi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, 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bebek-çocuk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ve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ergen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izlemleri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...)</a:t>
            </a:r>
          </a:p>
        </p:txBody>
      </p:sp>
    </p:spTree>
    <p:extLst>
      <p:ext uri="{BB962C8B-B14F-4D97-AF65-F5344CB8AC3E}">
        <p14:creationId xmlns:p14="http://schemas.microsoft.com/office/powerpoint/2010/main" val="4224768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177047" y="2354094"/>
            <a:ext cx="982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LOREM İPSUM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20FF555-F69C-E041-9921-890A466785C6}"/>
              </a:ext>
            </a:extLst>
          </p:cNvPr>
          <p:cNvSpPr/>
          <p:nvPr/>
        </p:nvSpPr>
        <p:spPr>
          <a:xfrm>
            <a:off x="1187957" y="1562910"/>
            <a:ext cx="10106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Güçlendirilmiş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Göçmen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Sağlığı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Merkezi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yapılanması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altında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</p:txBody>
      </p:sp>
      <p:sp>
        <p:nvSpPr>
          <p:cNvPr id="7" name="Google Shape;84;p17">
            <a:extLst>
              <a:ext uri="{FF2B5EF4-FFF2-40B4-BE49-F238E27FC236}">
                <a16:creationId xmlns:a16="http://schemas.microsoft.com/office/drawing/2014/main" id="{A649E0F0-4C11-436E-A19D-DC9F292F720A}"/>
              </a:ext>
            </a:extLst>
          </p:cNvPr>
          <p:cNvSpPr/>
          <p:nvPr/>
        </p:nvSpPr>
        <p:spPr>
          <a:xfrm>
            <a:off x="2495529" y="2439390"/>
            <a:ext cx="2754859" cy="2471833"/>
          </a:xfrm>
          <a:prstGeom prst="flowChartPunchedTap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tr-TR" sz="2400" b="1" dirty="0"/>
              <a:t>Birinci Basamak Sağlık Hizmetleri</a:t>
            </a:r>
            <a:endParaRPr sz="2400" b="1" dirty="0"/>
          </a:p>
        </p:txBody>
      </p:sp>
      <p:sp>
        <p:nvSpPr>
          <p:cNvPr id="10" name="Google Shape;85;p17">
            <a:extLst>
              <a:ext uri="{FF2B5EF4-FFF2-40B4-BE49-F238E27FC236}">
                <a16:creationId xmlns:a16="http://schemas.microsoft.com/office/drawing/2014/main" id="{CA88C8E8-FABB-48A3-AFBD-109C3D663689}"/>
              </a:ext>
            </a:extLst>
          </p:cNvPr>
          <p:cNvSpPr/>
          <p:nvPr/>
        </p:nvSpPr>
        <p:spPr>
          <a:xfrm>
            <a:off x="6096000" y="2323966"/>
            <a:ext cx="4060372" cy="2587257"/>
          </a:xfrm>
          <a:prstGeom prst="verticalScroll">
            <a:avLst>
              <a:gd name="adj" fmla="val 12500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600" b="1" dirty="0">
              <a:solidFill>
                <a:schemeClr val="lt1"/>
              </a:solidFill>
              <a:ea typeface="Times New Roman"/>
              <a:cs typeface="Times New Roman"/>
              <a:sym typeface="Times New Roman"/>
            </a:endParaRPr>
          </a:p>
          <a:p>
            <a:pPr marL="609585" indent="-431789">
              <a:spcBef>
                <a:spcPts val="1600"/>
              </a:spcBef>
              <a:buClr>
                <a:schemeClr val="lt1"/>
              </a:buClr>
              <a:buSzPts val="1500"/>
              <a:buFont typeface="Times New Roman"/>
              <a:buChar char="●"/>
            </a:pPr>
            <a:r>
              <a:rPr lang="tr" sz="1600" b="1" dirty="0">
                <a:solidFill>
                  <a:schemeClr val="lt1"/>
                </a:solidFill>
                <a:ea typeface="Times New Roman"/>
                <a:cs typeface="Times New Roman"/>
                <a:sym typeface="Times New Roman"/>
              </a:rPr>
              <a:t>Dahiliye </a:t>
            </a:r>
            <a:endParaRPr sz="1600" b="1" dirty="0">
              <a:solidFill>
                <a:schemeClr val="lt1"/>
              </a:solidFill>
              <a:ea typeface="Times New Roman"/>
              <a:cs typeface="Times New Roman"/>
              <a:sym typeface="Times New Roman"/>
            </a:endParaRPr>
          </a:p>
          <a:p>
            <a:pPr marL="609585" indent="-431789">
              <a:buClr>
                <a:schemeClr val="lt1"/>
              </a:buClr>
              <a:buSzPts val="1500"/>
              <a:buFont typeface="Times New Roman"/>
              <a:buChar char="●"/>
            </a:pPr>
            <a:r>
              <a:rPr lang="tr" sz="1600" b="1" dirty="0">
                <a:solidFill>
                  <a:schemeClr val="lt1"/>
                </a:solidFill>
                <a:ea typeface="Times New Roman"/>
                <a:cs typeface="Times New Roman"/>
                <a:sym typeface="Times New Roman"/>
              </a:rPr>
              <a:t>Kadın hastalıkları ve doğum</a:t>
            </a:r>
            <a:endParaRPr sz="1600" b="1" dirty="0">
              <a:solidFill>
                <a:schemeClr val="lt1"/>
              </a:solidFill>
              <a:ea typeface="Times New Roman"/>
              <a:cs typeface="Times New Roman"/>
              <a:sym typeface="Times New Roman"/>
            </a:endParaRPr>
          </a:p>
          <a:p>
            <a:pPr marL="609585" indent="-431789">
              <a:buClr>
                <a:schemeClr val="lt1"/>
              </a:buClr>
              <a:buSzPts val="1500"/>
              <a:buFont typeface="Times New Roman"/>
              <a:buChar char="●"/>
            </a:pPr>
            <a:r>
              <a:rPr lang="tr" sz="1600" b="1" dirty="0">
                <a:solidFill>
                  <a:schemeClr val="lt1"/>
                </a:solidFill>
                <a:ea typeface="Times New Roman"/>
                <a:cs typeface="Times New Roman"/>
                <a:sym typeface="Times New Roman"/>
              </a:rPr>
              <a:t>Çocuk hastalıkları,</a:t>
            </a:r>
            <a:endParaRPr sz="1600" b="1" dirty="0">
              <a:solidFill>
                <a:schemeClr val="lt1"/>
              </a:solidFill>
              <a:ea typeface="Times New Roman"/>
              <a:cs typeface="Times New Roman"/>
              <a:sym typeface="Times New Roman"/>
            </a:endParaRPr>
          </a:p>
          <a:p>
            <a:pPr marL="609585" indent="-431789">
              <a:buClr>
                <a:schemeClr val="lt1"/>
              </a:buClr>
              <a:buSzPts val="1500"/>
              <a:buFont typeface="Times New Roman"/>
              <a:buChar char="●"/>
            </a:pPr>
            <a:r>
              <a:rPr lang="tr" sz="1600" b="1" dirty="0">
                <a:solidFill>
                  <a:schemeClr val="lt1"/>
                </a:solidFill>
                <a:ea typeface="Times New Roman"/>
                <a:cs typeface="Times New Roman"/>
                <a:sym typeface="Times New Roman"/>
              </a:rPr>
              <a:t>Ağız diş sağlığı hizmetleri,</a:t>
            </a:r>
            <a:endParaRPr sz="1600" b="1" dirty="0">
              <a:solidFill>
                <a:schemeClr val="lt1"/>
              </a:solidFill>
              <a:ea typeface="Times New Roman"/>
              <a:cs typeface="Times New Roman"/>
              <a:sym typeface="Times New Roman"/>
            </a:endParaRPr>
          </a:p>
          <a:p>
            <a:pPr marL="609585" indent="-431789">
              <a:buClr>
                <a:schemeClr val="lt1"/>
              </a:buClr>
              <a:buSzPts val="1500"/>
              <a:buFont typeface="Times New Roman"/>
              <a:buChar char="●"/>
            </a:pPr>
            <a:r>
              <a:rPr lang="tr" sz="1600" b="1" dirty="0">
                <a:solidFill>
                  <a:schemeClr val="lt1"/>
                </a:solidFill>
                <a:ea typeface="Times New Roman"/>
                <a:cs typeface="Times New Roman"/>
                <a:sym typeface="Times New Roman"/>
              </a:rPr>
              <a:t>Laboratuvar,röntgen </a:t>
            </a:r>
            <a:endParaRPr sz="1600" b="1" dirty="0">
              <a:solidFill>
                <a:schemeClr val="lt1"/>
              </a:solidFill>
              <a:ea typeface="Times New Roman"/>
              <a:cs typeface="Times New Roman"/>
              <a:sym typeface="Times New Roman"/>
            </a:endParaRPr>
          </a:p>
          <a:p>
            <a:pPr marL="609585" indent="-431789">
              <a:buClr>
                <a:schemeClr val="lt1"/>
              </a:buClr>
              <a:buSzPts val="1500"/>
              <a:buFont typeface="Times New Roman"/>
              <a:buChar char="●"/>
            </a:pPr>
            <a:r>
              <a:rPr lang="tr" sz="1600" b="1" dirty="0">
                <a:solidFill>
                  <a:schemeClr val="lt1"/>
                </a:solidFill>
                <a:ea typeface="Times New Roman"/>
                <a:cs typeface="Times New Roman"/>
                <a:sym typeface="Times New Roman"/>
              </a:rPr>
              <a:t>Psiko-sosyal destek hizmetleri de verilmektedir. </a:t>
            </a:r>
            <a:endParaRPr sz="1600" dirty="0">
              <a:solidFill>
                <a:schemeClr val="l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FFCBA2-99E0-453C-A16D-15062E12C367}"/>
              </a:ext>
            </a:extLst>
          </p:cNvPr>
          <p:cNvSpPr txBox="1"/>
          <p:nvPr/>
        </p:nvSpPr>
        <p:spPr>
          <a:xfrm>
            <a:off x="2942924" y="5086785"/>
            <a:ext cx="6097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Böylelikle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hizmetlere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erişimin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artırılması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hastanelerin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yükünün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azaltılması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amaçlanmaktadır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5890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575427" y="2090172"/>
            <a:ext cx="29460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Devlet hastaneleri için ise MHRS ya da alo 182 hattından kimlik numarası ile randevu alınarak gidilmesi gerekmektedir.</a:t>
            </a:r>
          </a:p>
        </p:txBody>
      </p:sp>
      <p:pic>
        <p:nvPicPr>
          <p:cNvPr id="5" name="İçerik Yer Tutucusu 3">
            <a:extLst>
              <a:ext uri="{FF2B5EF4-FFF2-40B4-BE49-F238E27FC236}">
                <a16:creationId xmlns:a16="http://schemas.microsoft.com/office/drawing/2014/main" id="{E2E033E3-5E88-4659-A60F-6DEDD5A4A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927" y="2373553"/>
            <a:ext cx="3959418" cy="2110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İçerik Yer Tutucusu 3">
            <a:extLst>
              <a:ext uri="{FF2B5EF4-FFF2-40B4-BE49-F238E27FC236}">
                <a16:creationId xmlns:a16="http://schemas.microsoft.com/office/drawing/2014/main" id="{DF9C9F24-EC86-49F0-8FAE-E00782F4C6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046" y="2491420"/>
            <a:ext cx="2798252" cy="187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77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543</Words>
  <Application>Microsoft Office PowerPoint</Application>
  <PresentationFormat>Widescreen</PresentationFormat>
  <Paragraphs>57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Deniz Çetin</cp:lastModifiedBy>
  <cp:revision>62</cp:revision>
  <dcterms:created xsi:type="dcterms:W3CDTF">2020-11-02T08:42:42Z</dcterms:created>
  <dcterms:modified xsi:type="dcterms:W3CDTF">2022-08-05T13:25:06Z</dcterms:modified>
</cp:coreProperties>
</file>